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8" r:id="rId3"/>
    <p:sldId id="265" r:id="rId4"/>
    <p:sldId id="259" r:id="rId5"/>
    <p:sldId id="260" r:id="rId6"/>
    <p:sldId id="261" r:id="rId7"/>
    <p:sldId id="262" r:id="rId8"/>
    <p:sldId id="263" r:id="rId9"/>
    <p:sldId id="264" r:id="rId10"/>
    <p:sldId id="257"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 Id="rId5" Type="http://schemas.openxmlformats.org/officeDocument/2006/relationships/image" Target="../media/image6.emf"/><Relationship Id="rId4"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D3278926-8060-41DB-ABAF-5E3EC3B8F10E}" type="datetimeFigureOut">
              <a:rPr lang="en-US" smtClean="0"/>
              <a:t>10/9/2012</a:t>
            </a:fld>
            <a:endParaRPr lang="en-US"/>
          </a:p>
        </p:txBody>
      </p:sp>
      <p:sp>
        <p:nvSpPr>
          <p:cNvPr id="8" name="Slide Number Placeholder 7"/>
          <p:cNvSpPr>
            <a:spLocks noGrp="1"/>
          </p:cNvSpPr>
          <p:nvPr>
            <p:ph type="sldNum" sz="quarter" idx="11"/>
          </p:nvPr>
        </p:nvSpPr>
        <p:spPr/>
        <p:txBody>
          <a:bodyPr/>
          <a:lstStyle/>
          <a:p>
            <a:fld id="{690EA70E-4361-4C86-9A2A-B681A18A6D27}"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278926-8060-41DB-ABAF-5E3EC3B8F10E}" type="datetimeFigureOut">
              <a:rPr lang="en-US" smtClean="0"/>
              <a:t>10/9/2012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0EA70E-4361-4C86-9A2A-B681A18A6D2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278926-8060-41DB-ABAF-5E3EC3B8F10E}" type="datetimeFigureOut">
              <a:rPr lang="en-US" smtClean="0"/>
              <a:t>10/9/2012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0EA70E-4361-4C86-9A2A-B681A18A6D2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D3278926-8060-41DB-ABAF-5E3EC3B8F10E}" type="datetimeFigureOut">
              <a:rPr lang="en-US" smtClean="0"/>
              <a:t>10/9/2012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0EA70E-4361-4C86-9A2A-B681A18A6D2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3278926-8060-41DB-ABAF-5E3EC3B8F10E}" type="datetimeFigureOut">
              <a:rPr lang="en-US" smtClean="0"/>
              <a:t>10/9/2012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0EA70E-4361-4C86-9A2A-B681A18A6D27}" type="slidenum">
              <a:rPr lang="en-US" smtClean="0"/>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D3278926-8060-41DB-ABAF-5E3EC3B8F10E}" type="datetimeFigureOut">
              <a:rPr lang="en-US" smtClean="0"/>
              <a:t>10/9/2012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0EA70E-4361-4C86-9A2A-B681A18A6D27}" type="slidenum">
              <a:rPr lang="en-US" smtClean="0"/>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D3278926-8060-41DB-ABAF-5E3EC3B8F10E}" type="datetimeFigureOut">
              <a:rPr lang="en-US" smtClean="0"/>
              <a:t>10/9/2012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0EA70E-4361-4C86-9A2A-B681A18A6D27}" type="slidenum">
              <a:rPr lang="en-US" smtClean="0"/>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3278926-8060-41DB-ABAF-5E3EC3B8F10E}" type="datetimeFigureOut">
              <a:rPr lang="en-US" smtClean="0"/>
              <a:t>10/9/2012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0EA70E-4361-4C86-9A2A-B681A18A6D2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278926-8060-41DB-ABAF-5E3EC3B8F10E}" type="datetimeFigureOut">
              <a:rPr lang="en-US" smtClean="0"/>
              <a:t>10/9/2012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0EA70E-4361-4C86-9A2A-B681A18A6D2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278926-8060-41DB-ABAF-5E3EC3B8F10E}" type="datetimeFigureOut">
              <a:rPr lang="en-US" smtClean="0"/>
              <a:t>10/9/2012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0EA70E-4361-4C86-9A2A-B681A18A6D2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278926-8060-41DB-ABAF-5E3EC3B8F10E}" type="datetimeFigureOut">
              <a:rPr lang="en-US" smtClean="0"/>
              <a:t>10/9/2012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0EA70E-4361-4C86-9A2A-B681A18A6D2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D3278926-8060-41DB-ABAF-5E3EC3B8F10E}" type="datetimeFigureOut">
              <a:rPr lang="en-US" smtClean="0"/>
              <a:t>10/9/2012</a:t>
            </a:fld>
            <a:endParaRPr lang="en-US"/>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US"/>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690EA70E-4361-4C86-9A2A-B681A18A6D27}" type="slidenum">
              <a:rPr lang="en-US" smtClean="0"/>
              <a:t>‹#›</a:t>
            </a:fld>
            <a:endParaRPr lang="en-US"/>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emf"/><Relationship Id="rId13" Type="http://schemas.openxmlformats.org/officeDocument/2006/relationships/image" Target="../media/image7.png"/><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e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5.emf"/><Relationship Id="rId4" Type="http://schemas.openxmlformats.org/officeDocument/2006/relationships/image" Target="../media/image2.emf"/><Relationship Id="rId9"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412" y="609600"/>
            <a:ext cx="8915400" cy="1470025"/>
          </a:xfrm>
        </p:spPr>
        <p:txBody>
          <a:bodyPr/>
          <a:lstStyle/>
          <a:p>
            <a:r>
              <a:rPr lang="en-US" dirty="0" smtClean="0"/>
              <a:t>Plagiarism</a:t>
            </a:r>
            <a:endParaRPr lang="en-US" dirty="0"/>
          </a:p>
        </p:txBody>
      </p:sp>
      <p:sp>
        <p:nvSpPr>
          <p:cNvPr id="3" name="Subtitle 2"/>
          <p:cNvSpPr>
            <a:spLocks noGrp="1"/>
          </p:cNvSpPr>
          <p:nvPr>
            <p:ph type="subTitle" idx="1"/>
          </p:nvPr>
        </p:nvSpPr>
        <p:spPr/>
        <p:txBody>
          <a:bodyPr/>
          <a:lstStyle/>
          <a:p>
            <a:r>
              <a:rPr lang="en-US" dirty="0" smtClean="0"/>
              <a:t>Plagiarism in school </a:t>
            </a:r>
            <a:endParaRPr lang="en-US" dirty="0"/>
          </a:p>
        </p:txBody>
      </p:sp>
      <p:sp>
        <p:nvSpPr>
          <p:cNvPr id="4" name="Subtitle 2"/>
          <p:cNvSpPr txBox="1">
            <a:spLocks/>
          </p:cNvSpPr>
          <p:nvPr/>
        </p:nvSpPr>
        <p:spPr>
          <a:xfrm>
            <a:off x="1219200" y="2971800"/>
            <a:ext cx="6400800" cy="12192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2400" kern="1200">
                <a:solidFill>
                  <a:schemeClr val="tx1">
                    <a:tint val="75000"/>
                  </a:schemeClr>
                </a:solidFill>
                <a:latin typeface="+mj-lt"/>
                <a:ea typeface="+mn-ea"/>
                <a:cs typeface="+mn-cs"/>
              </a:defRPr>
            </a:lvl1pPr>
            <a:lvl2pPr marL="457200" indent="0" algn="ctr" defTabSz="914400" rtl="0" eaLnBrk="1" latinLnBrk="0" hangingPunct="1">
              <a:spcBef>
                <a:spcPct val="20000"/>
              </a:spcBef>
              <a:buFont typeface="Courier New" pitchFamily="49" charset="0"/>
              <a:buNone/>
              <a:defRPr sz="1600" kern="1200">
                <a:solidFill>
                  <a:schemeClr val="tx1">
                    <a:tint val="75000"/>
                  </a:schemeClr>
                </a:solidFill>
                <a:latin typeface="+mj-lt"/>
                <a:ea typeface="+mn-ea"/>
                <a:cs typeface="+mn-cs"/>
              </a:defRPr>
            </a:lvl2pPr>
            <a:lvl3pPr marL="914400" indent="0" algn="ctr" defTabSz="914400" rtl="0" eaLnBrk="1" latinLnBrk="0" hangingPunct="1">
              <a:spcBef>
                <a:spcPct val="20000"/>
              </a:spcBef>
              <a:buFont typeface="Arial" pitchFamily="34" charset="0"/>
              <a:buNone/>
              <a:defRPr sz="1600" kern="1200">
                <a:solidFill>
                  <a:schemeClr val="tx1">
                    <a:tint val="75000"/>
                  </a:schemeClr>
                </a:solidFill>
                <a:latin typeface="+mj-lt"/>
                <a:ea typeface="+mn-ea"/>
                <a:cs typeface="+mn-cs"/>
              </a:defRPr>
            </a:lvl3pPr>
            <a:lvl4pPr marL="1371600" indent="0" algn="ctr" defTabSz="914400" rtl="0" eaLnBrk="1" latinLnBrk="0" hangingPunct="1">
              <a:spcBef>
                <a:spcPct val="20000"/>
              </a:spcBef>
              <a:buFont typeface="Courier New" pitchFamily="49" charset="0"/>
              <a:buNone/>
              <a:defRPr sz="1600" kern="1200">
                <a:solidFill>
                  <a:schemeClr val="tx1">
                    <a:tint val="75000"/>
                  </a:schemeClr>
                </a:solidFill>
                <a:latin typeface="+mj-lt"/>
                <a:ea typeface="+mn-ea"/>
                <a:cs typeface="+mn-cs"/>
              </a:defRPr>
            </a:lvl4pPr>
            <a:lvl5pPr marL="1828800" indent="0" algn="ctr" defTabSz="914400" rtl="0" eaLnBrk="1" latinLnBrk="0" hangingPunct="1">
              <a:spcBef>
                <a:spcPct val="20000"/>
              </a:spcBef>
              <a:buFont typeface="Arial" pitchFamily="34" charset="0"/>
              <a:buNone/>
              <a:defRPr sz="1600" kern="1200">
                <a:solidFill>
                  <a:schemeClr val="tx1">
                    <a:tint val="75000"/>
                  </a:schemeClr>
                </a:solidFill>
                <a:latin typeface="+mj-lt"/>
                <a:ea typeface="+mn-ea"/>
                <a:cs typeface="+mn-cs"/>
              </a:defRPr>
            </a:lvl5pPr>
            <a:lvl6pPr marL="2286000" indent="0" algn="ctr" defTabSz="914400" rtl="0" eaLnBrk="1" latinLnBrk="0" hangingPunct="1">
              <a:spcBef>
                <a:spcPct val="20000"/>
              </a:spcBef>
              <a:buFont typeface="Courier New" pitchFamily="49" charset="0"/>
              <a:buNone/>
              <a:defRPr sz="1600" kern="1200">
                <a:solidFill>
                  <a:schemeClr val="tx1">
                    <a:tint val="75000"/>
                  </a:schemeClr>
                </a:solidFill>
                <a:latin typeface="+mj-lt"/>
                <a:ea typeface="+mn-ea"/>
                <a:cs typeface="+mn-cs"/>
              </a:defRPr>
            </a:lvl6pPr>
            <a:lvl7pPr marL="2743200" indent="0" algn="ctr" defTabSz="914400" rtl="0" eaLnBrk="1" latinLnBrk="0" hangingPunct="1">
              <a:spcBef>
                <a:spcPct val="20000"/>
              </a:spcBef>
              <a:buFont typeface="Arial" pitchFamily="34" charset="0"/>
              <a:buNone/>
              <a:defRPr sz="1600" kern="1200">
                <a:solidFill>
                  <a:schemeClr val="tx1">
                    <a:tint val="75000"/>
                  </a:schemeClr>
                </a:solidFill>
                <a:latin typeface="+mj-lt"/>
                <a:ea typeface="+mn-ea"/>
                <a:cs typeface="+mn-cs"/>
              </a:defRPr>
            </a:lvl7pPr>
            <a:lvl8pPr marL="3200400" indent="0" algn="ctr" defTabSz="914400" rtl="0" eaLnBrk="1" latinLnBrk="0" hangingPunct="1">
              <a:spcBef>
                <a:spcPct val="20000"/>
              </a:spcBef>
              <a:buFont typeface="Courier New" pitchFamily="49" charset="0"/>
              <a:buNone/>
              <a:defRPr sz="1600" kern="1200">
                <a:solidFill>
                  <a:schemeClr val="tx1">
                    <a:tint val="75000"/>
                  </a:schemeClr>
                </a:solidFill>
                <a:latin typeface="+mj-lt"/>
                <a:ea typeface="+mn-ea"/>
                <a:cs typeface="+mn-cs"/>
              </a:defRPr>
            </a:lvl8pPr>
            <a:lvl9pPr marL="3657600" indent="0" algn="ctr" defTabSz="914400" rtl="0" eaLnBrk="1" latinLnBrk="0" hangingPunct="1">
              <a:spcBef>
                <a:spcPct val="20000"/>
              </a:spcBef>
              <a:buFont typeface="Arial" pitchFamily="34" charset="0"/>
              <a:buNone/>
              <a:defRPr sz="1600" kern="1200">
                <a:solidFill>
                  <a:schemeClr val="tx1">
                    <a:tint val="75000"/>
                  </a:schemeClr>
                </a:solidFill>
                <a:latin typeface="+mj-lt"/>
                <a:ea typeface="+mn-ea"/>
                <a:cs typeface="+mn-cs"/>
              </a:defRPr>
            </a:lvl9pPr>
          </a:lstStyle>
          <a:p>
            <a:r>
              <a:rPr lang="en-US" dirty="0" smtClean="0"/>
              <a:t>The act of copying someone else’s work </a:t>
            </a:r>
            <a:r>
              <a:rPr lang="en-US" smtClean="0"/>
              <a:t>and </a:t>
            </a:r>
            <a:r>
              <a:rPr lang="en-US" smtClean="0"/>
              <a:t>presenting </a:t>
            </a:r>
            <a:r>
              <a:rPr lang="en-US" dirty="0" smtClean="0"/>
              <a:t>it as your own.</a:t>
            </a:r>
            <a:endParaRPr lang="en-US" dirty="0"/>
          </a:p>
        </p:txBody>
      </p:sp>
    </p:spTree>
    <p:extLst>
      <p:ext uri="{BB962C8B-B14F-4D97-AF65-F5344CB8AC3E}">
        <p14:creationId xmlns:p14="http://schemas.microsoft.com/office/powerpoint/2010/main" val="24122733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Referencing</a:t>
            </a: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4093306108"/>
              </p:ext>
            </p:extLst>
          </p:nvPr>
        </p:nvGraphicFramePr>
        <p:xfrm>
          <a:off x="533400" y="1600200"/>
          <a:ext cx="1600200" cy="2263266"/>
        </p:xfrm>
        <a:graphic>
          <a:graphicData uri="http://schemas.openxmlformats.org/presentationml/2006/ole">
            <mc:AlternateContent xmlns:mc="http://schemas.openxmlformats.org/markup-compatibility/2006">
              <mc:Choice xmlns:v="urn:schemas-microsoft-com:vml" Requires="v">
                <p:oleObj spid="_x0000_s1063" name="Acrobat Document" r:id="rId3" imgW="8019943" imgH="11344229" progId="AcroExch.Document.7">
                  <p:embed/>
                </p:oleObj>
              </mc:Choice>
              <mc:Fallback>
                <p:oleObj name="Acrobat Document" r:id="rId3" imgW="8019943" imgH="11344229" progId="AcroExch.Document.7">
                  <p:embed/>
                  <p:pic>
                    <p:nvPicPr>
                      <p:cNvPr id="0" name=""/>
                      <p:cNvPicPr/>
                      <p:nvPr/>
                    </p:nvPicPr>
                    <p:blipFill>
                      <a:blip r:embed="rId4"/>
                      <a:stretch>
                        <a:fillRect/>
                      </a:stretch>
                    </p:blipFill>
                    <p:spPr>
                      <a:xfrm>
                        <a:off x="533400" y="1600200"/>
                        <a:ext cx="1600200" cy="2263266"/>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79884673"/>
              </p:ext>
            </p:extLst>
          </p:nvPr>
        </p:nvGraphicFramePr>
        <p:xfrm>
          <a:off x="2590800" y="1600200"/>
          <a:ext cx="1676400" cy="2371041"/>
        </p:xfrm>
        <a:graphic>
          <a:graphicData uri="http://schemas.openxmlformats.org/presentationml/2006/ole">
            <mc:AlternateContent xmlns:mc="http://schemas.openxmlformats.org/markup-compatibility/2006">
              <mc:Choice xmlns:v="urn:schemas-microsoft-com:vml" Requires="v">
                <p:oleObj spid="_x0000_s1064" name="Acrobat Document" r:id="rId5" imgW="8019943" imgH="11344229" progId="AcroExch.Document.7">
                  <p:embed/>
                </p:oleObj>
              </mc:Choice>
              <mc:Fallback>
                <p:oleObj name="Acrobat Document" r:id="rId5" imgW="8019943" imgH="11344229" progId="AcroExch.Document.7">
                  <p:embed/>
                  <p:pic>
                    <p:nvPicPr>
                      <p:cNvPr id="0" name=""/>
                      <p:cNvPicPr/>
                      <p:nvPr/>
                    </p:nvPicPr>
                    <p:blipFill>
                      <a:blip r:embed="rId6"/>
                      <a:stretch>
                        <a:fillRect/>
                      </a:stretch>
                    </p:blipFill>
                    <p:spPr>
                      <a:xfrm>
                        <a:off x="2590800" y="1600200"/>
                        <a:ext cx="1676400" cy="2371041"/>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869391301"/>
              </p:ext>
            </p:extLst>
          </p:nvPr>
        </p:nvGraphicFramePr>
        <p:xfrm>
          <a:off x="5943600" y="4554943"/>
          <a:ext cx="2537876" cy="1793392"/>
        </p:xfrm>
        <a:graphic>
          <a:graphicData uri="http://schemas.openxmlformats.org/presentationml/2006/ole">
            <mc:AlternateContent xmlns:mc="http://schemas.openxmlformats.org/markup-compatibility/2006">
              <mc:Choice xmlns:v="urn:schemas-microsoft-com:vml" Requires="v">
                <p:oleObj spid="_x0000_s1065" name="Acrobat Document" r:id="rId7" imgW="8019943" imgH="5667255" progId="AcroExch.Document.7">
                  <p:embed/>
                </p:oleObj>
              </mc:Choice>
              <mc:Fallback>
                <p:oleObj name="Acrobat Document" r:id="rId7" imgW="8019943" imgH="5667255" progId="AcroExch.Document.7">
                  <p:embed/>
                  <p:pic>
                    <p:nvPicPr>
                      <p:cNvPr id="0" name=""/>
                      <p:cNvPicPr/>
                      <p:nvPr/>
                    </p:nvPicPr>
                    <p:blipFill>
                      <a:blip r:embed="rId8"/>
                      <a:stretch>
                        <a:fillRect/>
                      </a:stretch>
                    </p:blipFill>
                    <p:spPr>
                      <a:xfrm>
                        <a:off x="5943600" y="4554943"/>
                        <a:ext cx="2537876" cy="1793392"/>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355891470"/>
              </p:ext>
            </p:extLst>
          </p:nvPr>
        </p:nvGraphicFramePr>
        <p:xfrm>
          <a:off x="4800600" y="1600200"/>
          <a:ext cx="1616274" cy="2286000"/>
        </p:xfrm>
        <a:graphic>
          <a:graphicData uri="http://schemas.openxmlformats.org/presentationml/2006/ole">
            <mc:AlternateContent xmlns:mc="http://schemas.openxmlformats.org/markup-compatibility/2006">
              <mc:Choice xmlns:v="urn:schemas-microsoft-com:vml" Requires="v">
                <p:oleObj spid="_x0000_s1066" name="Acrobat Document" r:id="rId9" imgW="8019943" imgH="11344229" progId="AcroExch.Document.7">
                  <p:embed/>
                </p:oleObj>
              </mc:Choice>
              <mc:Fallback>
                <p:oleObj name="Acrobat Document" r:id="rId9" imgW="8019943" imgH="11344229" progId="AcroExch.Document.7">
                  <p:embed/>
                  <p:pic>
                    <p:nvPicPr>
                      <p:cNvPr id="0" name=""/>
                      <p:cNvPicPr/>
                      <p:nvPr/>
                    </p:nvPicPr>
                    <p:blipFill>
                      <a:blip r:embed="rId10"/>
                      <a:stretch>
                        <a:fillRect/>
                      </a:stretch>
                    </p:blipFill>
                    <p:spPr>
                      <a:xfrm>
                        <a:off x="4800600" y="1600200"/>
                        <a:ext cx="1616274" cy="22860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795313021"/>
              </p:ext>
            </p:extLst>
          </p:nvPr>
        </p:nvGraphicFramePr>
        <p:xfrm>
          <a:off x="7086600" y="1600200"/>
          <a:ext cx="1577975" cy="2231832"/>
        </p:xfrm>
        <a:graphic>
          <a:graphicData uri="http://schemas.openxmlformats.org/presentationml/2006/ole">
            <mc:AlternateContent xmlns:mc="http://schemas.openxmlformats.org/markup-compatibility/2006">
              <mc:Choice xmlns:v="urn:schemas-microsoft-com:vml" Requires="v">
                <p:oleObj spid="_x0000_s1067" name="Acrobat Document" r:id="rId11" imgW="8019943" imgH="11344229" progId="AcroExch.Document.7">
                  <p:embed/>
                </p:oleObj>
              </mc:Choice>
              <mc:Fallback>
                <p:oleObj name="Acrobat Document" r:id="rId11" imgW="8019943" imgH="11344229" progId="AcroExch.Document.7">
                  <p:embed/>
                  <p:pic>
                    <p:nvPicPr>
                      <p:cNvPr id="0" name=""/>
                      <p:cNvPicPr/>
                      <p:nvPr/>
                    </p:nvPicPr>
                    <p:blipFill>
                      <a:blip r:embed="rId12"/>
                      <a:stretch>
                        <a:fillRect/>
                      </a:stretch>
                    </p:blipFill>
                    <p:spPr>
                      <a:xfrm>
                        <a:off x="7086600" y="1600200"/>
                        <a:ext cx="1577975" cy="2231832"/>
                      </a:xfrm>
                      <a:prstGeom prst="rect">
                        <a:avLst/>
                      </a:prstGeom>
                    </p:spPr>
                  </p:pic>
                </p:oleObj>
              </mc:Fallback>
            </mc:AlternateContent>
          </a:graphicData>
        </a:graphic>
      </p:graphicFrame>
      <p:sp>
        <p:nvSpPr>
          <p:cNvPr id="10" name="TextBox 9"/>
          <p:cNvSpPr txBox="1"/>
          <p:nvPr/>
        </p:nvSpPr>
        <p:spPr>
          <a:xfrm>
            <a:off x="381000" y="3886200"/>
            <a:ext cx="1828800" cy="646331"/>
          </a:xfrm>
          <a:prstGeom prst="rect">
            <a:avLst/>
          </a:prstGeom>
          <a:noFill/>
        </p:spPr>
        <p:txBody>
          <a:bodyPr wrap="square" rtlCol="0">
            <a:spAutoFit/>
          </a:bodyPr>
          <a:lstStyle/>
          <a:p>
            <a:r>
              <a:rPr lang="en-US" dirty="0" smtClean="0"/>
              <a:t>Course work PDF</a:t>
            </a:r>
            <a:endParaRPr lang="en-US" dirty="0"/>
          </a:p>
        </p:txBody>
      </p:sp>
      <p:sp>
        <p:nvSpPr>
          <p:cNvPr id="11" name="TextBox 10"/>
          <p:cNvSpPr txBox="1"/>
          <p:nvPr/>
        </p:nvSpPr>
        <p:spPr>
          <a:xfrm>
            <a:off x="2362200" y="4024699"/>
            <a:ext cx="1828800" cy="369332"/>
          </a:xfrm>
          <a:prstGeom prst="rect">
            <a:avLst/>
          </a:prstGeom>
          <a:noFill/>
        </p:spPr>
        <p:txBody>
          <a:bodyPr wrap="square" rtlCol="0">
            <a:spAutoFit/>
          </a:bodyPr>
          <a:lstStyle/>
          <a:p>
            <a:r>
              <a:rPr lang="en-US" dirty="0" smtClean="0"/>
              <a:t>Essay PDF</a:t>
            </a:r>
            <a:endParaRPr lang="en-US" dirty="0"/>
          </a:p>
        </p:txBody>
      </p:sp>
      <p:sp>
        <p:nvSpPr>
          <p:cNvPr id="14" name="TextBox 13"/>
          <p:cNvSpPr txBox="1"/>
          <p:nvPr/>
        </p:nvSpPr>
        <p:spPr>
          <a:xfrm>
            <a:off x="4419600" y="5904131"/>
            <a:ext cx="1828800" cy="646331"/>
          </a:xfrm>
          <a:prstGeom prst="rect">
            <a:avLst/>
          </a:prstGeom>
          <a:noFill/>
        </p:spPr>
        <p:txBody>
          <a:bodyPr wrap="square" rtlCol="0">
            <a:spAutoFit/>
          </a:bodyPr>
          <a:lstStyle/>
          <a:p>
            <a:r>
              <a:rPr lang="en-US" dirty="0" smtClean="0"/>
              <a:t>Paraphrasing PDF</a:t>
            </a:r>
            <a:endParaRPr lang="en-US" dirty="0"/>
          </a:p>
        </p:txBody>
      </p:sp>
      <p:pic>
        <p:nvPicPr>
          <p:cNvPr id="1027"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10800000">
            <a:off x="376518" y="5181600"/>
            <a:ext cx="4967288" cy="270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4648200" y="4002723"/>
            <a:ext cx="1828800" cy="646331"/>
          </a:xfrm>
          <a:prstGeom prst="rect">
            <a:avLst/>
          </a:prstGeom>
          <a:noFill/>
        </p:spPr>
        <p:txBody>
          <a:bodyPr wrap="square" rtlCol="0">
            <a:spAutoFit/>
          </a:bodyPr>
          <a:lstStyle/>
          <a:p>
            <a:r>
              <a:rPr lang="en-US" dirty="0" smtClean="0"/>
              <a:t>Referencing PDF</a:t>
            </a:r>
            <a:endParaRPr lang="en-US" dirty="0"/>
          </a:p>
        </p:txBody>
      </p:sp>
      <p:sp>
        <p:nvSpPr>
          <p:cNvPr id="17" name="TextBox 16"/>
          <p:cNvSpPr txBox="1"/>
          <p:nvPr/>
        </p:nvSpPr>
        <p:spPr>
          <a:xfrm>
            <a:off x="7010400" y="4056057"/>
            <a:ext cx="1828800" cy="369332"/>
          </a:xfrm>
          <a:prstGeom prst="rect">
            <a:avLst/>
          </a:prstGeom>
          <a:noFill/>
        </p:spPr>
        <p:txBody>
          <a:bodyPr wrap="square" rtlCol="0">
            <a:spAutoFit/>
          </a:bodyPr>
          <a:lstStyle/>
          <a:p>
            <a:r>
              <a:rPr lang="en-US" dirty="0" smtClean="0"/>
              <a:t>Report PDF</a:t>
            </a:r>
            <a:endParaRPr lang="en-US" dirty="0"/>
          </a:p>
        </p:txBody>
      </p:sp>
      <p:sp>
        <p:nvSpPr>
          <p:cNvPr id="13" name="Rectangle 12"/>
          <p:cNvSpPr/>
          <p:nvPr/>
        </p:nvSpPr>
        <p:spPr>
          <a:xfrm>
            <a:off x="381000" y="5181600"/>
            <a:ext cx="4962806" cy="2709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46688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avoid plagiarism</a:t>
            </a:r>
            <a:endParaRPr lang="en-US" dirty="0"/>
          </a:p>
        </p:txBody>
      </p:sp>
      <p:sp>
        <p:nvSpPr>
          <p:cNvPr id="8" name="Content Placeholder 7"/>
          <p:cNvSpPr>
            <a:spLocks noGrp="1"/>
          </p:cNvSpPr>
          <p:nvPr>
            <p:ph idx="1"/>
          </p:nvPr>
        </p:nvSpPr>
        <p:spPr>
          <a:xfrm>
            <a:off x="457200" y="1905000"/>
            <a:ext cx="8229600" cy="4525963"/>
          </a:xfrm>
        </p:spPr>
        <p:txBody>
          <a:bodyPr/>
          <a:lstStyle/>
          <a:p>
            <a:r>
              <a:rPr lang="en-US" dirty="0" smtClean="0"/>
              <a:t>There are two methods to avoiding plagiarism: Paraphrasing and Referencing</a:t>
            </a:r>
          </a:p>
          <a:p>
            <a:r>
              <a:rPr lang="en-US" dirty="0" smtClean="0"/>
              <a:t>Paraphrasing is when you use somebody else’s work and convert it into your own words.</a:t>
            </a:r>
          </a:p>
          <a:p>
            <a:r>
              <a:rPr lang="en-US" dirty="0" smtClean="0"/>
              <a:t>Referencing is when you directly quote someone and then explicitly cite your sources.</a:t>
            </a:r>
            <a:endParaRPr lang="en-US" dirty="0"/>
          </a:p>
        </p:txBody>
      </p:sp>
    </p:spTree>
    <p:extLst>
      <p:ext uri="{BB962C8B-B14F-4D97-AF65-F5344CB8AC3E}">
        <p14:creationId xmlns:p14="http://schemas.microsoft.com/office/powerpoint/2010/main" val="1120363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14400"/>
          </a:xfrm>
        </p:spPr>
        <p:txBody>
          <a:bodyPr/>
          <a:lstStyle/>
          <a:p>
            <a:r>
              <a:rPr lang="en-US" dirty="0" smtClean="0"/>
              <a:t>One or the Other</a:t>
            </a:r>
            <a:endParaRPr lang="en-US" dirty="0"/>
          </a:p>
        </p:txBody>
      </p:sp>
      <p:sp>
        <p:nvSpPr>
          <p:cNvPr id="3" name="Content Placeholder 2"/>
          <p:cNvSpPr>
            <a:spLocks noGrp="1"/>
          </p:cNvSpPr>
          <p:nvPr>
            <p:ph idx="1"/>
          </p:nvPr>
        </p:nvSpPr>
        <p:spPr/>
        <p:txBody>
          <a:bodyPr/>
          <a:lstStyle/>
          <a:p>
            <a:r>
              <a:rPr lang="en-US" dirty="0" smtClean="0"/>
              <a:t>Personally, I believe that quoting is more effective than paraphrasing because it shows that someone else has agreed with you or aids the argument</a:t>
            </a:r>
          </a:p>
          <a:p>
            <a:r>
              <a:rPr lang="en-US" dirty="0" smtClean="0"/>
              <a:t>However there is a limit to the amount of quotes. Too many quotes in your work can be seen as laziness or even direct plagiarism.</a:t>
            </a:r>
          </a:p>
          <a:p>
            <a:r>
              <a:rPr lang="en-US" dirty="0" smtClean="0"/>
              <a:t>This is why sometimes paraphrasing can better.</a:t>
            </a:r>
            <a:endParaRPr lang="en-US" dirty="0"/>
          </a:p>
        </p:txBody>
      </p:sp>
    </p:spTree>
    <p:extLst>
      <p:ext uri="{BB962C8B-B14F-4D97-AF65-F5344CB8AC3E}">
        <p14:creationId xmlns:p14="http://schemas.microsoft.com/office/powerpoint/2010/main" val="39809603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lstStyle/>
          <a:p>
            <a:r>
              <a:rPr lang="en-US" dirty="0" smtClean="0"/>
              <a:t>How to Paraphrase</a:t>
            </a:r>
            <a:endParaRPr lang="en-US" dirty="0"/>
          </a:p>
        </p:txBody>
      </p:sp>
      <p:sp>
        <p:nvSpPr>
          <p:cNvPr id="3" name="Content Placeholder 2"/>
          <p:cNvSpPr>
            <a:spLocks noGrp="1"/>
          </p:cNvSpPr>
          <p:nvPr>
            <p:ph idx="1"/>
          </p:nvPr>
        </p:nvSpPr>
        <p:spPr/>
        <p:txBody>
          <a:bodyPr/>
          <a:lstStyle/>
          <a:p>
            <a:r>
              <a:rPr lang="en-US" dirty="0" smtClean="0"/>
              <a:t>Paraphrasing requires you to take information and work made by somebody else and then applying your own style of writing/diction to it.</a:t>
            </a:r>
          </a:p>
          <a:p>
            <a:r>
              <a:rPr lang="en-US" dirty="0"/>
              <a:t>W</a:t>
            </a:r>
            <a:r>
              <a:rPr lang="en-US" dirty="0" smtClean="0"/>
              <a:t>hen paraphrasing write in terms that anyone can understand what you are trying to say.</a:t>
            </a:r>
          </a:p>
          <a:p>
            <a:r>
              <a:rPr lang="en-US" dirty="0" smtClean="0"/>
              <a:t>Do not forget to cross reference your work with the original in order to make sure your work is authentic and not too similar to the other.</a:t>
            </a:r>
            <a:endParaRPr lang="en-US" dirty="0"/>
          </a:p>
        </p:txBody>
      </p:sp>
    </p:spTree>
    <p:extLst>
      <p:ext uri="{BB962C8B-B14F-4D97-AF65-F5344CB8AC3E}">
        <p14:creationId xmlns:p14="http://schemas.microsoft.com/office/powerpoint/2010/main" val="648797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81000"/>
            <a:ext cx="6934200" cy="1066800"/>
          </a:xfrm>
        </p:spPr>
        <p:txBody>
          <a:bodyPr/>
          <a:lstStyle/>
          <a:p>
            <a:r>
              <a:rPr lang="en-US" sz="4000" dirty="0" smtClean="0"/>
              <a:t>Successful Vs. Un-successful Paraphrasing</a:t>
            </a:r>
            <a:endParaRPr lang="en-US" sz="4000" dirty="0"/>
          </a:p>
        </p:txBody>
      </p:sp>
      <p:sp>
        <p:nvSpPr>
          <p:cNvPr id="3" name="Content Placeholder 2"/>
          <p:cNvSpPr>
            <a:spLocks noGrp="1"/>
          </p:cNvSpPr>
          <p:nvPr>
            <p:ph idx="1"/>
          </p:nvPr>
        </p:nvSpPr>
        <p:spPr>
          <a:xfrm>
            <a:off x="5181600" y="3119717"/>
            <a:ext cx="3505200" cy="3154363"/>
          </a:xfrm>
        </p:spPr>
        <p:txBody>
          <a:bodyPr/>
          <a:lstStyle/>
          <a:p>
            <a:r>
              <a:rPr lang="en-US" dirty="0" smtClean="0"/>
              <a:t>I have been a supporter of Manchester untied all my life because my dad was an influence in my life before he died.</a:t>
            </a:r>
            <a:endParaRPr lang="en-US" dirty="0"/>
          </a:p>
        </p:txBody>
      </p:sp>
      <p:sp>
        <p:nvSpPr>
          <p:cNvPr id="4" name="Content Placeholder 2"/>
          <p:cNvSpPr txBox="1">
            <a:spLocks/>
          </p:cNvSpPr>
          <p:nvPr/>
        </p:nvSpPr>
        <p:spPr>
          <a:xfrm>
            <a:off x="457200" y="3124199"/>
            <a:ext cx="3505200" cy="31543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en-US" dirty="0" smtClean="0"/>
              <a:t>I’ve always been a </a:t>
            </a:r>
            <a:r>
              <a:rPr lang="en-US" dirty="0"/>
              <a:t>M</a:t>
            </a:r>
            <a:r>
              <a:rPr lang="en-US" dirty="0" smtClean="0"/>
              <a:t>anchester untied fan because my father was A big supporter before he died: he was my role model.</a:t>
            </a:r>
            <a:endParaRPr lang="en-US" dirty="0"/>
          </a:p>
        </p:txBody>
      </p:sp>
      <p:sp>
        <p:nvSpPr>
          <p:cNvPr id="5" name="Content Placeholder 2"/>
          <p:cNvSpPr txBox="1">
            <a:spLocks/>
          </p:cNvSpPr>
          <p:nvPr/>
        </p:nvSpPr>
        <p:spPr>
          <a:xfrm>
            <a:off x="304800" y="1600200"/>
            <a:ext cx="8839200" cy="13715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en-US" b="1" i="1" dirty="0" smtClean="0"/>
              <a:t>I have been a supporter of Manchester united my entire life because my father was an influence in my life before he passed away</a:t>
            </a:r>
            <a:endParaRPr lang="en-US" b="1" i="1" dirty="0"/>
          </a:p>
        </p:txBody>
      </p:sp>
    </p:spTree>
    <p:extLst>
      <p:ext uri="{BB962C8B-B14F-4D97-AF65-F5344CB8AC3E}">
        <p14:creationId xmlns:p14="http://schemas.microsoft.com/office/powerpoint/2010/main" val="2264775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Quoting Sources</a:t>
            </a:r>
            <a:endParaRPr lang="en-US" dirty="0"/>
          </a:p>
        </p:txBody>
      </p:sp>
      <p:sp>
        <p:nvSpPr>
          <p:cNvPr id="3" name="Content Placeholder 2"/>
          <p:cNvSpPr>
            <a:spLocks noGrp="1"/>
          </p:cNvSpPr>
          <p:nvPr>
            <p:ph idx="1"/>
          </p:nvPr>
        </p:nvSpPr>
        <p:spPr>
          <a:xfrm>
            <a:off x="457200" y="1828800"/>
            <a:ext cx="8229600" cy="4525963"/>
          </a:xfrm>
        </p:spPr>
        <p:txBody>
          <a:bodyPr/>
          <a:lstStyle/>
          <a:p>
            <a:r>
              <a:rPr lang="en-US" dirty="0" smtClean="0"/>
              <a:t>When quoting a source, quotation marks are customary and are in fact required for effective quoting.</a:t>
            </a:r>
          </a:p>
          <a:p>
            <a:r>
              <a:rPr lang="en-US" dirty="0" smtClean="0"/>
              <a:t>After you’ve taken a quote from an external source it is imperative to note that source somewhere in your Work as it is otherwise considered plagiarism.</a:t>
            </a:r>
          </a:p>
          <a:p>
            <a:pPr marL="0" indent="0">
              <a:buNone/>
            </a:pPr>
            <a:endParaRPr lang="en-US" dirty="0" smtClean="0"/>
          </a:p>
        </p:txBody>
      </p:sp>
    </p:spTree>
    <p:extLst>
      <p:ext uri="{BB962C8B-B14F-4D97-AF65-F5344CB8AC3E}">
        <p14:creationId xmlns:p14="http://schemas.microsoft.com/office/powerpoint/2010/main" val="1075021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Referencing </a:t>
            </a:r>
            <a:endParaRPr lang="en-US" dirty="0"/>
          </a:p>
        </p:txBody>
      </p:sp>
      <p:sp>
        <p:nvSpPr>
          <p:cNvPr id="3" name="Content Placeholder 2"/>
          <p:cNvSpPr>
            <a:spLocks noGrp="1"/>
          </p:cNvSpPr>
          <p:nvPr>
            <p:ph idx="1"/>
          </p:nvPr>
        </p:nvSpPr>
        <p:spPr/>
        <p:txBody>
          <a:bodyPr/>
          <a:lstStyle/>
          <a:p>
            <a:r>
              <a:rPr lang="en-US" dirty="0"/>
              <a:t>When referencing always state the source date and source’s creator. This can be done in list format at the end of your work or it can be marked in the work as a  footnote or even as an introductory sentence to the topic</a:t>
            </a:r>
            <a:r>
              <a:rPr lang="en-US" dirty="0" smtClean="0"/>
              <a:t>.</a:t>
            </a:r>
            <a:endParaRPr lang="en-US" dirty="0"/>
          </a:p>
        </p:txBody>
      </p:sp>
    </p:spTree>
    <p:extLst>
      <p:ext uri="{BB962C8B-B14F-4D97-AF65-F5344CB8AC3E}">
        <p14:creationId xmlns:p14="http://schemas.microsoft.com/office/powerpoint/2010/main" val="4129367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066800"/>
          </a:xfrm>
        </p:spPr>
        <p:txBody>
          <a:bodyPr/>
          <a:lstStyle/>
          <a:p>
            <a:r>
              <a:rPr lang="en-US" dirty="0" smtClean="0"/>
              <a:t>Effective Essay Writing</a:t>
            </a:r>
            <a:endParaRPr lang="en-US" dirty="0"/>
          </a:p>
        </p:txBody>
      </p:sp>
      <p:sp>
        <p:nvSpPr>
          <p:cNvPr id="3" name="Content Placeholder 2"/>
          <p:cNvSpPr>
            <a:spLocks noGrp="1"/>
          </p:cNvSpPr>
          <p:nvPr>
            <p:ph idx="1"/>
          </p:nvPr>
        </p:nvSpPr>
        <p:spPr>
          <a:xfrm>
            <a:off x="457200" y="1752600"/>
            <a:ext cx="8229600" cy="4525963"/>
          </a:xfrm>
        </p:spPr>
        <p:txBody>
          <a:bodyPr/>
          <a:lstStyle/>
          <a:p>
            <a:r>
              <a:rPr lang="en-US" dirty="0" smtClean="0"/>
              <a:t>An introduction is necessary to make the subject clearer thus making any due arguments made effective.</a:t>
            </a:r>
          </a:p>
          <a:p>
            <a:r>
              <a:rPr lang="en-US" dirty="0" smtClean="0"/>
              <a:t>The body is 80% of the essay with the bulk of the arguments and information . This is where your quotes and paraphrasing will be done mostly.</a:t>
            </a:r>
          </a:p>
          <a:p>
            <a:r>
              <a:rPr lang="en-US" dirty="0" smtClean="0"/>
              <a:t>The last 10% of your essay will be the conclusion and the referencing if it hasn’t already been done. This consists of a closing argument and a summative statement.</a:t>
            </a:r>
            <a:endParaRPr lang="en-US" dirty="0"/>
          </a:p>
        </p:txBody>
      </p:sp>
    </p:spTree>
    <p:extLst>
      <p:ext uri="{BB962C8B-B14F-4D97-AF65-F5344CB8AC3E}">
        <p14:creationId xmlns:p14="http://schemas.microsoft.com/office/powerpoint/2010/main" val="3491269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066800"/>
          </a:xfrm>
        </p:spPr>
        <p:txBody>
          <a:bodyPr/>
          <a:lstStyle/>
          <a:p>
            <a:r>
              <a:rPr lang="en-US" dirty="0" smtClean="0"/>
              <a:t>Accidental Plagiarism</a:t>
            </a:r>
            <a:endParaRPr lang="en-US" dirty="0"/>
          </a:p>
        </p:txBody>
      </p:sp>
      <p:sp>
        <p:nvSpPr>
          <p:cNvPr id="3" name="Content Placeholder 2"/>
          <p:cNvSpPr>
            <a:spLocks noGrp="1"/>
          </p:cNvSpPr>
          <p:nvPr>
            <p:ph idx="1"/>
          </p:nvPr>
        </p:nvSpPr>
        <p:spPr/>
        <p:txBody>
          <a:bodyPr/>
          <a:lstStyle/>
          <a:p>
            <a:r>
              <a:rPr lang="en-US" dirty="0" smtClean="0"/>
              <a:t>When a friend of mine wrote and essay on the correlation between video games and social violence, he was accused of plagiarism. This was simply because the topic was so common the he had written almost identical arguments to that of an essay online. However after his sources were referenced properly the charges were dropped as there was no longer a relationship between the two works.</a:t>
            </a:r>
            <a:endParaRPr lang="en-US" dirty="0"/>
          </a:p>
        </p:txBody>
      </p:sp>
    </p:spTree>
    <p:extLst>
      <p:ext uri="{BB962C8B-B14F-4D97-AF65-F5344CB8AC3E}">
        <p14:creationId xmlns:p14="http://schemas.microsoft.com/office/powerpoint/2010/main" val="41969758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726</TotalTime>
  <Words>532</Words>
  <Application>Microsoft Office PowerPoint</Application>
  <PresentationFormat>On-screen Show (4:3)</PresentationFormat>
  <Paragraphs>36</Paragraphs>
  <Slides>10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2" baseType="lpstr">
      <vt:lpstr>Executive</vt:lpstr>
      <vt:lpstr>Acrobat Document</vt:lpstr>
      <vt:lpstr>Plagiarism</vt:lpstr>
      <vt:lpstr>How to avoid plagiarism</vt:lpstr>
      <vt:lpstr>One or the Other</vt:lpstr>
      <vt:lpstr>How to Paraphrase</vt:lpstr>
      <vt:lpstr>Successful Vs. Un-successful Paraphrasing</vt:lpstr>
      <vt:lpstr>Quoting Sources</vt:lpstr>
      <vt:lpstr>Referencing </vt:lpstr>
      <vt:lpstr>Effective Essay Writing</vt:lpstr>
      <vt:lpstr>Accidental Plagiarism</vt:lpstr>
      <vt:lpstr>Referencing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Todays Task: Essay Writing Using the links on Wiki:</dc:title>
  <dc:creator>Shane O'loghlin</dc:creator>
  <cp:lastModifiedBy>Thomas Ngoga</cp:lastModifiedBy>
  <cp:revision>14</cp:revision>
  <dcterms:created xsi:type="dcterms:W3CDTF">2012-10-01T16:45:14Z</dcterms:created>
  <dcterms:modified xsi:type="dcterms:W3CDTF">2012-10-09T08:03:29Z</dcterms:modified>
</cp:coreProperties>
</file>